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0"/>
  </p:notesMasterIdLst>
  <p:handoutMasterIdLst>
    <p:handoutMasterId r:id="rId11"/>
  </p:handoutMasterIdLst>
  <p:sldIdLst>
    <p:sldId id="270" r:id="rId3"/>
    <p:sldId id="268" r:id="rId4"/>
    <p:sldId id="294" r:id="rId5"/>
    <p:sldId id="295" r:id="rId6"/>
    <p:sldId id="296" r:id="rId7"/>
    <p:sldId id="297" r:id="rId8"/>
    <p:sldId id="293" r:id="rId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>
        <p:scale>
          <a:sx n="100" d="100"/>
          <a:sy n="100" d="100"/>
        </p:scale>
        <p:origin x="936" y="3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3A6BF7-642C-4035-AC00-ABE938384CA4}" type="datetime1">
              <a:rPr lang="it-IT" smtClean="0"/>
              <a:t>20/01/2020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1B91B-2646-4814-A5BA-7BF0A318929C}" type="datetime1">
              <a:rPr lang="it-IT" smtClean="0"/>
              <a:pPr/>
              <a:t>20/01/2020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887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rimo piano di conchiglie variopi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2240261"/>
            <a:ext cx="12188952" cy="462418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2158337" y="4923862"/>
            <a:ext cx="9601200" cy="9141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cap="none" baseline="0">
                <a:solidFill>
                  <a:schemeClr val="bg1"/>
                </a:solidFill>
                <a:latin typeface="Chianti XBd OSF BT" panose="020C0803030509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Modificare lo stile del sottotitolo dello schema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A78FFCD-EBD5-44DA-9C36-81039AB5D3B4}"/>
              </a:ext>
            </a:extLst>
          </p:cNvPr>
          <p:cNvGrpSpPr/>
          <p:nvPr userDrawn="1"/>
        </p:nvGrpSpPr>
        <p:grpSpPr>
          <a:xfrm flipV="1">
            <a:off x="-25643" y="0"/>
            <a:ext cx="12240113" cy="4093932"/>
            <a:chOff x="-4585" y="2764068"/>
            <a:chExt cx="12240113" cy="4093932"/>
          </a:xfrm>
        </p:grpSpPr>
        <p:sp useBgFill="1">
          <p:nvSpPr>
            <p:cNvPr id="7" name="Rettangolo 6"/>
            <p:cNvSpPr/>
            <p:nvPr/>
          </p:nvSpPr>
          <p:spPr bwMode="white">
            <a:xfrm>
              <a:off x="0" y="3074521"/>
              <a:ext cx="12201888" cy="3783479"/>
            </a:xfrm>
            <a:custGeom>
              <a:avLst/>
              <a:gdLst/>
              <a:ahLst/>
              <a:cxnLst/>
              <a:rect l="l" t="t" r="r" b="b"/>
              <a:pathLst>
                <a:path w="12201888" h="3783479">
                  <a:moveTo>
                    <a:pt x="12201888" y="0"/>
                  </a:moveTo>
                  <a:cubicBezTo>
                    <a:pt x="12200429" y="1116741"/>
                    <a:pt x="12191467" y="2278498"/>
                    <a:pt x="12188825" y="3404540"/>
                  </a:cubicBezTo>
                  <a:lnTo>
                    <a:pt x="12188825" y="3554879"/>
                  </a:lnTo>
                  <a:lnTo>
                    <a:pt x="12188825" y="3690879"/>
                  </a:lnTo>
                  <a:lnTo>
                    <a:pt x="12188825" y="3707279"/>
                  </a:lnTo>
                  <a:lnTo>
                    <a:pt x="12188825" y="3783479"/>
                  </a:lnTo>
                  <a:lnTo>
                    <a:pt x="0" y="3783479"/>
                  </a:lnTo>
                  <a:lnTo>
                    <a:pt x="0" y="3707279"/>
                  </a:lnTo>
                  <a:lnTo>
                    <a:pt x="0" y="3554879"/>
                  </a:lnTo>
                  <a:lnTo>
                    <a:pt x="0" y="641399"/>
                  </a:lnTo>
                  <a:cubicBezTo>
                    <a:pt x="3601335" y="-419044"/>
                    <a:pt x="9102102" y="1605485"/>
                    <a:pt x="1220188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12235" y="29698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2" name="Figura a mano libera 11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4294" y="696921"/>
            <a:ext cx="9601200" cy="16252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b">
            <a:normAutofit/>
          </a:bodyPr>
          <a:lstStyle>
            <a:lvl1pPr algn="r">
              <a:lnSpc>
                <a:spcPct val="80000"/>
              </a:lnSpc>
              <a:defRPr sz="6000">
                <a:latin typeface="Copperplate Gothic Bold" panose="020E0705020206020404" pitchFamily="34" charset="0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1277FC5B-6F7F-4989-9FB0-75F60EA36A84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40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7FECC01E-A385-4232-A246-2AFEF0C02605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09050" y="533401"/>
            <a:ext cx="4573192" cy="2743199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0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009049" y="3429001"/>
            <a:ext cx="4573191" cy="2362199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E761DC21-733F-49CB-945F-8E347A3410D2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93814" y="1828801"/>
            <a:ext cx="9601198" cy="3962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3338F436-D143-49BC-8AC8-CE188B7CEA1C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AF7AA83A-F709-4494-8F89-5D8793B06850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rimo piano di conchiglie variopi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2240261"/>
            <a:ext cx="12188952" cy="462418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2158337" y="4923862"/>
            <a:ext cx="9601200" cy="9141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cap="none" baseline="0">
                <a:solidFill>
                  <a:schemeClr val="bg1"/>
                </a:solidFill>
                <a:latin typeface="Chianti XBd OSF BT" panose="020C0803030509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Modificare lo stile del sottotitolo dello schema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A78FFCD-EBD5-44DA-9C36-81039AB5D3B4}"/>
              </a:ext>
            </a:extLst>
          </p:cNvPr>
          <p:cNvGrpSpPr/>
          <p:nvPr userDrawn="1"/>
        </p:nvGrpSpPr>
        <p:grpSpPr>
          <a:xfrm flipV="1">
            <a:off x="-25643" y="0"/>
            <a:ext cx="12240113" cy="4093932"/>
            <a:chOff x="-4585" y="2764068"/>
            <a:chExt cx="12240113" cy="4093932"/>
          </a:xfrm>
        </p:grpSpPr>
        <p:sp useBgFill="1">
          <p:nvSpPr>
            <p:cNvPr id="7" name="Rettangolo 6"/>
            <p:cNvSpPr/>
            <p:nvPr/>
          </p:nvSpPr>
          <p:spPr bwMode="white">
            <a:xfrm>
              <a:off x="0" y="3074521"/>
              <a:ext cx="12201888" cy="3783479"/>
            </a:xfrm>
            <a:custGeom>
              <a:avLst/>
              <a:gdLst/>
              <a:ahLst/>
              <a:cxnLst/>
              <a:rect l="l" t="t" r="r" b="b"/>
              <a:pathLst>
                <a:path w="12201888" h="3783479">
                  <a:moveTo>
                    <a:pt x="12201888" y="0"/>
                  </a:moveTo>
                  <a:cubicBezTo>
                    <a:pt x="12200429" y="1116741"/>
                    <a:pt x="12191467" y="2278498"/>
                    <a:pt x="12188825" y="3404540"/>
                  </a:cubicBezTo>
                  <a:lnTo>
                    <a:pt x="12188825" y="3554879"/>
                  </a:lnTo>
                  <a:lnTo>
                    <a:pt x="12188825" y="3690879"/>
                  </a:lnTo>
                  <a:lnTo>
                    <a:pt x="12188825" y="3707279"/>
                  </a:lnTo>
                  <a:lnTo>
                    <a:pt x="12188825" y="3783479"/>
                  </a:lnTo>
                  <a:lnTo>
                    <a:pt x="0" y="3783479"/>
                  </a:lnTo>
                  <a:lnTo>
                    <a:pt x="0" y="3707279"/>
                  </a:lnTo>
                  <a:lnTo>
                    <a:pt x="0" y="3554879"/>
                  </a:lnTo>
                  <a:lnTo>
                    <a:pt x="0" y="641399"/>
                  </a:lnTo>
                  <a:cubicBezTo>
                    <a:pt x="3601335" y="-419044"/>
                    <a:pt x="9102102" y="1605485"/>
                    <a:pt x="1220188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12235" y="29698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2" name="Figura a mano libera 11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4294" y="696921"/>
            <a:ext cx="9601200" cy="1625279"/>
          </a:xfrm>
        </p:spPr>
        <p:txBody>
          <a:bodyPr rtlCol="0" anchor="b">
            <a:normAutofit/>
          </a:bodyPr>
          <a:lstStyle>
            <a:lvl1pPr algn="r">
              <a:lnSpc>
                <a:spcPct val="80000"/>
              </a:lnSpc>
              <a:defRPr sz="6000">
                <a:latin typeface="Copperplate Gothic Bold" panose="020E0705020206020404" pitchFamily="34" charset="0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565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6pPr>
              <a:defRPr/>
            </a:lvl6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4641E91E-3A06-4105-AC13-B8C313C55DDF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475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54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39A27D89-260F-413B-89BB-02DE67620921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035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 rtlCol="0"/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F5B4EEE6-7232-49E2-B8F9-77E0BEC65ED4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0513F29E-967E-4B69-BEAA-E3504E43784D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19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93813" y="2781300"/>
            <a:ext cx="4645152" cy="3048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49862" y="2781300"/>
            <a:ext cx="4645152" cy="3048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DD04E448-531B-4882-A8AB-C920A5DA96EC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767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rimo piano di conchiglie variopi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2240261"/>
            <a:ext cx="12188952" cy="4624183"/>
          </a:xfrm>
          <a:prstGeom prst="rect">
            <a:avLst/>
          </a:prstGeom>
        </p:spPr>
      </p:pic>
      <p:pic>
        <p:nvPicPr>
          <p:cNvPr id="8" name="Immagine 7" descr="Immagine che contiene fotografia, diverso, edificio, mostrando&#10;&#10;Descrizione generata con affidabilità molto elevata">
            <a:extLst>
              <a:ext uri="{FF2B5EF4-FFF2-40B4-BE49-F238E27FC236}">
                <a16:creationId xmlns:a16="http://schemas.microsoft.com/office/drawing/2014/main" id="{09038D8C-4019-4008-A156-D99B4B1402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721635"/>
            <a:ext cx="12243462" cy="6202357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2158337" y="4923862"/>
            <a:ext cx="9601200" cy="9141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cap="none" baseline="0">
                <a:solidFill>
                  <a:schemeClr val="bg1"/>
                </a:solidFill>
                <a:latin typeface="Chianti XBd OSF BT" panose="020C0803030509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Modificare lo stile del sottotitolo dello schema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A78FFCD-EBD5-44DA-9C36-81039AB5D3B4}"/>
              </a:ext>
            </a:extLst>
          </p:cNvPr>
          <p:cNvGrpSpPr/>
          <p:nvPr userDrawn="1"/>
        </p:nvGrpSpPr>
        <p:grpSpPr>
          <a:xfrm flipV="1">
            <a:off x="-25643" y="0"/>
            <a:ext cx="12240113" cy="3429000"/>
            <a:chOff x="-4585" y="2764068"/>
            <a:chExt cx="12240113" cy="4093932"/>
          </a:xfrm>
        </p:grpSpPr>
        <p:sp useBgFill="1">
          <p:nvSpPr>
            <p:cNvPr id="7" name="Rettangolo 6"/>
            <p:cNvSpPr/>
            <p:nvPr/>
          </p:nvSpPr>
          <p:spPr bwMode="white">
            <a:xfrm>
              <a:off x="0" y="3074521"/>
              <a:ext cx="12201888" cy="3783479"/>
            </a:xfrm>
            <a:custGeom>
              <a:avLst/>
              <a:gdLst/>
              <a:ahLst/>
              <a:cxnLst/>
              <a:rect l="l" t="t" r="r" b="b"/>
              <a:pathLst>
                <a:path w="12201888" h="3783479">
                  <a:moveTo>
                    <a:pt x="12201888" y="0"/>
                  </a:moveTo>
                  <a:cubicBezTo>
                    <a:pt x="12200429" y="1116741"/>
                    <a:pt x="12191467" y="2278498"/>
                    <a:pt x="12188825" y="3404540"/>
                  </a:cubicBezTo>
                  <a:lnTo>
                    <a:pt x="12188825" y="3554879"/>
                  </a:lnTo>
                  <a:lnTo>
                    <a:pt x="12188825" y="3690879"/>
                  </a:lnTo>
                  <a:lnTo>
                    <a:pt x="12188825" y="3707279"/>
                  </a:lnTo>
                  <a:lnTo>
                    <a:pt x="12188825" y="3783479"/>
                  </a:lnTo>
                  <a:lnTo>
                    <a:pt x="0" y="3783479"/>
                  </a:lnTo>
                  <a:lnTo>
                    <a:pt x="0" y="3707279"/>
                  </a:lnTo>
                  <a:lnTo>
                    <a:pt x="0" y="3554879"/>
                  </a:lnTo>
                  <a:lnTo>
                    <a:pt x="0" y="641399"/>
                  </a:lnTo>
                  <a:cubicBezTo>
                    <a:pt x="3601335" y="-419044"/>
                    <a:pt x="9102102" y="1605485"/>
                    <a:pt x="1220188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12235" y="29698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2" name="Figura a mano libera 11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4294" y="696921"/>
            <a:ext cx="9601200" cy="16252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b">
            <a:normAutofit/>
          </a:bodyPr>
          <a:lstStyle>
            <a:lvl1pPr algn="r">
              <a:lnSpc>
                <a:spcPct val="80000"/>
              </a:lnSpc>
              <a:defRPr sz="6000">
                <a:latin typeface="Copperplate Gothic Bold" panose="020E0705020206020404" pitchFamily="34" charset="0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192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58BCC966-28D2-42B9-988A-1B5601218C34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507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1277FC5B-6F7F-4989-9FB0-75F60EA36A84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538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40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7FECC01E-A385-4232-A246-2AFEF0C02605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394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09050" y="533401"/>
            <a:ext cx="4573192" cy="2743199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0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009049" y="3429001"/>
            <a:ext cx="4573191" cy="2362199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E761DC21-733F-49CB-945F-8E347A3410D2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56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93814" y="1828801"/>
            <a:ext cx="9601198" cy="3962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3338F436-D143-49BC-8AC8-CE188B7CEA1C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53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AF7AA83A-F709-4494-8F89-5D8793B06850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674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8095" y="288174"/>
            <a:ext cx="8420792" cy="1219200"/>
          </a:xfrm>
        </p:spPr>
        <p:txBody>
          <a:bodyPr rtlCol="0" anchor="ctr"/>
          <a:lstStyle>
            <a:lvl1pPr algn="r">
              <a:defRPr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00901" y="1951222"/>
            <a:ext cx="7677986" cy="4430683"/>
          </a:xfrm>
        </p:spPr>
        <p:txBody>
          <a:bodyPr rtlCol="0"/>
          <a:lstStyle>
            <a:lvl1pPr marL="324000" indent="-324000" rtl="0">
              <a:lnSpc>
                <a:spcPts val="2800"/>
              </a:lnSpc>
              <a:spcBef>
                <a:spcPts val="900"/>
              </a:spcBef>
              <a:defRPr/>
            </a:lvl1pPr>
            <a:lvl2pPr>
              <a:lnSpc>
                <a:spcPts val="2600"/>
              </a:lnSpc>
              <a:spcBef>
                <a:spcPts val="400"/>
              </a:spcBef>
              <a:defRPr/>
            </a:lvl2pPr>
            <a:lvl6pPr>
              <a:defRPr/>
            </a:lvl6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pic>
        <p:nvPicPr>
          <p:cNvPr id="5" name="Immagine 4" descr="Immagine che contiene torta&#10;&#10;Descrizione generata con affidabilità molto elevata">
            <a:extLst>
              <a:ext uri="{FF2B5EF4-FFF2-40B4-BE49-F238E27FC236}">
                <a16:creationId xmlns:a16="http://schemas.microsoft.com/office/drawing/2014/main" id="{0D5F65CB-8341-4A08-AC0F-3E4401D60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8" y="198742"/>
            <a:ext cx="3437916" cy="32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D6E7C51-88B6-4596-9CED-F17FE1F82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" y="0"/>
            <a:ext cx="2217198" cy="273084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8095" y="288174"/>
            <a:ext cx="8420792" cy="1219200"/>
          </a:xfrm>
        </p:spPr>
        <p:txBody>
          <a:bodyPr rtlCol="0" anchor="ctr"/>
          <a:lstStyle>
            <a:lvl1pPr algn="r">
              <a:defRPr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00901" y="1951222"/>
            <a:ext cx="7677986" cy="4430683"/>
          </a:xfrm>
        </p:spPr>
        <p:txBody>
          <a:bodyPr rtlCol="0"/>
          <a:lstStyle>
            <a:lvl1pPr marL="324000" indent="-324000" rtl="0">
              <a:lnSpc>
                <a:spcPts val="2800"/>
              </a:lnSpc>
              <a:spcBef>
                <a:spcPts val="900"/>
              </a:spcBef>
              <a:defRPr/>
            </a:lvl1pPr>
            <a:lvl2pPr>
              <a:lnSpc>
                <a:spcPts val="2600"/>
              </a:lnSpc>
              <a:spcBef>
                <a:spcPts val="400"/>
              </a:spcBef>
              <a:defRPr/>
            </a:lvl2pPr>
            <a:lvl6pPr>
              <a:defRPr/>
            </a:lvl6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8572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1759" y="371302"/>
            <a:ext cx="9091150" cy="12192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64923" y="1942909"/>
            <a:ext cx="7677986" cy="4430683"/>
          </a:xfrm>
        </p:spPr>
        <p:txBody>
          <a:bodyPr rtlCol="0"/>
          <a:lstStyle>
            <a:lvl1pPr rtl="0">
              <a:defRPr/>
            </a:lvl1pPr>
            <a:lvl6pPr>
              <a:defRPr/>
            </a:lvl6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pic>
        <p:nvPicPr>
          <p:cNvPr id="10" name="Immagine 9" descr="Immagine che contiene interni, vaso, tavolo, parete&#10;&#10;Descrizione generata con affidabilità elevata">
            <a:extLst>
              <a:ext uri="{FF2B5EF4-FFF2-40B4-BE49-F238E27FC236}">
                <a16:creationId xmlns:a16="http://schemas.microsoft.com/office/drawing/2014/main" id="{90E6409A-D8F4-4D66-95FD-B60C324C9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4" y="260967"/>
            <a:ext cx="1955492" cy="24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54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39A27D89-260F-413B-89BB-02DE67620921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 rtlCol="0"/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F5B4EEE6-7232-49E2-B8F9-77E0BEC65ED4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0513F29E-967E-4B69-BEAA-E3504E43784D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93813" y="2781300"/>
            <a:ext cx="4645152" cy="3048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49862" y="2781300"/>
            <a:ext cx="4645152" cy="3048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DD04E448-531B-4882-A8AB-C920A5DA96EC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58BCC966-28D2-42B9-988A-1B5601218C34}" type="datetime1">
              <a:rPr lang="it-IT" noProof="0" smtClean="0"/>
              <a:t>20/01/2020</a:t>
            </a:fld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Figura a mano libera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884015" y="288174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07229" y="1942909"/>
            <a:ext cx="7677986" cy="4430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50" r:id="rId3"/>
    <p:sldLayoutId id="2147483678" r:id="rId4"/>
    <p:sldLayoutId id="2147483676" r:id="rId5"/>
    <p:sldLayoutId id="214748365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3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Copperplate Gothic Bold" panose="020E0705020206020404" pitchFamily="34" charset="0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7030A0"/>
        </a:buClr>
        <a:buSzPct val="90000"/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Chianti Win95BT" panose="020C0502030509020204" pitchFamily="34" charset="0"/>
          <a:ea typeface="+mn-ea"/>
          <a:cs typeface="+mn-cs"/>
        </a:defRPr>
      </a:lvl1pPr>
      <a:lvl2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4">
            <a:lumMod val="75000"/>
          </a:schemeClr>
        </a:buClr>
        <a:buSzPct val="8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Chianti Win95BT" panose="020C0502030509020204" pitchFamily="34" charset="0"/>
          <a:ea typeface="+mn-ea"/>
          <a:cs typeface="+mn-cs"/>
        </a:defRPr>
      </a:lvl2pPr>
      <a:lvl3pPr marL="1188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031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Figura a mano libera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884015" y="288174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07229" y="1942909"/>
            <a:ext cx="7677986" cy="4430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87859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Copperplate Gothic Bold" panose="020E0705020206020404" pitchFamily="34" charset="0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7030A0"/>
        </a:buClr>
        <a:buSzPct val="90000"/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Chianti Win95BT" panose="020C0502030509020204" pitchFamily="34" charset="0"/>
          <a:ea typeface="+mn-ea"/>
          <a:cs typeface="+mn-cs"/>
        </a:defRPr>
      </a:lvl1pPr>
      <a:lvl2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4">
            <a:lumMod val="75000"/>
          </a:schemeClr>
        </a:buClr>
        <a:buSzPct val="8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Chianti Win95BT" panose="020C0502030509020204" pitchFamily="34" charset="0"/>
          <a:ea typeface="+mn-ea"/>
          <a:cs typeface="+mn-cs"/>
        </a:defRPr>
      </a:lvl2pPr>
      <a:lvl3pPr marL="1188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031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961533" y="1238691"/>
            <a:ext cx="7098195" cy="1099068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/>
              <a:t>AUTO_VALUTAZIONE</a:t>
            </a:r>
            <a:br>
              <a:rPr lang="it-IT" sz="4000" dirty="0"/>
            </a:br>
            <a:r>
              <a:rPr lang="it-IT" sz="4000" dirty="0">
                <a:solidFill>
                  <a:schemeClr val="accent6">
                    <a:lumMod val="50000"/>
                  </a:schemeClr>
                </a:solidFill>
              </a:rPr>
              <a:t>estate ragazzi 20…</a:t>
            </a:r>
            <a:r>
              <a:rPr lang="it-IT" sz="3200" dirty="0">
                <a:solidFill>
                  <a:srgbClr val="92D050"/>
                </a:solidFill>
              </a:rPr>
              <a:t>(18)</a:t>
            </a:r>
          </a:p>
        </p:txBody>
      </p:sp>
      <p:pic>
        <p:nvPicPr>
          <p:cNvPr id="8" name="Immagine 7" descr="Immagine che contiene torta&#10;&#10;Descrizione generata con affidabilità molto elevata">
            <a:extLst>
              <a:ext uri="{FF2B5EF4-FFF2-40B4-BE49-F238E27FC236}">
                <a16:creationId xmlns:a16="http://schemas.microsoft.com/office/drawing/2014/main" id="{7B6AC3D5-D899-4815-9356-2F974D8FC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" y="73652"/>
            <a:ext cx="4860974" cy="45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88">
        <p:fade/>
      </p:transition>
    </mc:Choice>
    <mc:Fallback xmlns="">
      <p:transition spd="med" advTm="6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095" y="288174"/>
            <a:ext cx="8336826" cy="1219200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7030A0"/>
                  </a:solidFill>
                </a:ln>
                <a:solidFill>
                  <a:srgbClr val="DEA900"/>
                </a:solidFill>
              </a:rPr>
              <a:t>1. CORTILE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Dalle 12:00 </a:t>
            </a:r>
            <a:r>
              <a:rPr lang="it-IT" b="0" dirty="0">
                <a:latin typeface="Chianti XBd BT" panose="020C0803030509020204" pitchFamily="34" charset="0"/>
              </a:rPr>
              <a:t>(13:30)</a:t>
            </a:r>
            <a:r>
              <a:rPr lang="it-IT" dirty="0">
                <a:latin typeface="Chianti XBd BT" panose="020C0803030509020204" pitchFamily="34" charset="0"/>
              </a:rPr>
              <a:t>÷ alle 15:30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endParaRPr lang="it-IT" dirty="0">
              <a:latin typeface="Chianti XBd BT" panose="020C0803030509020204" pitchFamily="34" charset="0"/>
            </a:endParaRP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? QUANTI Ragazzi </a:t>
            </a:r>
            <a:br>
              <a:rPr lang="it-IT" dirty="0">
                <a:latin typeface="Chianti XBd BT" panose="020C0803030509020204" pitchFamily="34" charset="0"/>
              </a:rPr>
            </a:br>
            <a:r>
              <a:rPr lang="it-IT" dirty="0">
                <a:latin typeface="Chianti XBd BT" panose="020C0803030509020204" pitchFamily="34" charset="0"/>
              </a:rPr>
              <a:t>«ruotano» attorno a me</a:t>
            </a:r>
            <a:br>
              <a:rPr lang="it-IT" dirty="0">
                <a:latin typeface="Chianti XBd BT" panose="020C0803030509020204" pitchFamily="34" charset="0"/>
              </a:rPr>
            </a:br>
            <a:r>
              <a:rPr lang="it-IT" dirty="0"/>
              <a:t>(quanti ragazzi si sentono </a:t>
            </a:r>
            <a:br>
              <a:rPr lang="it-IT" dirty="0"/>
            </a:br>
            <a:r>
              <a:rPr lang="it-IT" dirty="0"/>
              <a:t>  </a:t>
            </a:r>
            <a:r>
              <a:rPr lang="it-IT" dirty="0">
                <a:latin typeface="Chianti XBd BT" panose="020C0803030509020204" pitchFamily="34" charset="0"/>
              </a:rPr>
              <a:t>SICURI / PROTETTI </a:t>
            </a:r>
            <a:r>
              <a:rPr lang="it-IT" dirty="0"/>
              <a:t>dalla mia presenza)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/>
              <a:t>? </a:t>
            </a:r>
            <a:r>
              <a:rPr lang="it-IT" dirty="0">
                <a:latin typeface="Chianti XBd BT" panose="020C0803030509020204" pitchFamily="34" charset="0"/>
              </a:rPr>
              <a:t>Mentre gioco </a:t>
            </a:r>
            <a:br>
              <a:rPr lang="it-IT" dirty="0"/>
            </a:br>
            <a:r>
              <a:rPr lang="it-IT" dirty="0"/>
              <a:t>ho l’occhio vigile su chi non gioca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? Preferisco stare con i miei Amici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1"/>
          <a:stretch/>
        </p:blipFill>
        <p:spPr>
          <a:xfrm>
            <a:off x="4759260" y="541300"/>
            <a:ext cx="6280984" cy="613617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3"/>
          <a:stretch/>
        </p:blipFill>
        <p:spPr>
          <a:xfrm>
            <a:off x="137332" y="3523337"/>
            <a:ext cx="3183838" cy="3154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5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42">
        <p:fade/>
      </p:transition>
    </mc:Choice>
    <mc:Fallback xmlns="">
      <p:transition spd="med" advTm="33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095" y="288174"/>
            <a:ext cx="8336826" cy="1219200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7030A0"/>
                  </a:solidFill>
                </a:ln>
                <a:solidFill>
                  <a:srgbClr val="DEA900"/>
                </a:solidFill>
              </a:rPr>
              <a:t>2. LABORATORIO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? Sono di AIUTO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? Favorisco il clima di ATTENZIONE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? Motivo i lavori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/>
              <a:t>? </a:t>
            </a:r>
            <a:r>
              <a:rPr lang="it-IT" dirty="0">
                <a:latin typeface="Chianti XBd BT" panose="020C0803030509020204" pitchFamily="34" charset="0"/>
              </a:rPr>
              <a:t>Preparo i lavori </a:t>
            </a:r>
            <a:endParaRPr lang="it-IT" dirty="0"/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? CHIEDO consigli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90" y="710252"/>
            <a:ext cx="8052597" cy="53683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24"/>
          <a:stretch/>
        </p:blipFill>
        <p:spPr>
          <a:xfrm>
            <a:off x="313113" y="3394451"/>
            <a:ext cx="2907204" cy="2987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2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42">
        <p:fade/>
      </p:transition>
    </mc:Choice>
    <mc:Fallback xmlns="">
      <p:transition spd="med" advTm="33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095" y="288174"/>
            <a:ext cx="8336826" cy="1219200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7030A0"/>
                  </a:solidFill>
                </a:ln>
                <a:solidFill>
                  <a:srgbClr val="DEA900"/>
                </a:solidFill>
              </a:rPr>
              <a:t>3. NEL GRUPPO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? Mi posiziono a caso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? Riesco a controllare i ragazzi </a:t>
            </a:r>
            <a:br>
              <a:rPr lang="it-IT" dirty="0">
                <a:latin typeface="Chianti XBd BT" panose="020C0803030509020204" pitchFamily="34" charset="0"/>
              </a:rPr>
            </a:br>
            <a:r>
              <a:rPr lang="it-IT" dirty="0">
                <a:latin typeface="Chianti XBd BT" panose="020C0803030509020204" pitchFamily="34" charset="0"/>
              </a:rPr>
              <a:t>con lo sguardo … prima delle parole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Mi siedo come «l’</a:t>
            </a:r>
            <a:r>
              <a:rPr lang="it-IT" dirty="0">
                <a:solidFill>
                  <a:srgbClr val="DEA900"/>
                </a:solidFill>
                <a:latin typeface="Chianti XBd BT" panose="020C0803030509020204" pitchFamily="34" charset="0"/>
              </a:rPr>
              <a:t>oro</a:t>
            </a:r>
            <a:r>
              <a:rPr lang="it-IT" dirty="0">
                <a:latin typeface="Chianti XBd BT" panose="020C0803030509020204" pitchFamily="34" charset="0"/>
              </a:rPr>
              <a:t>» / tra «l’</a:t>
            </a:r>
            <a:r>
              <a:rPr lang="it-IT" dirty="0">
                <a:solidFill>
                  <a:srgbClr val="DEA900"/>
                </a:solidFill>
                <a:latin typeface="Chianti XBd BT" panose="020C0803030509020204" pitchFamily="34" charset="0"/>
              </a:rPr>
              <a:t>oro</a:t>
            </a:r>
            <a:r>
              <a:rPr lang="it-IT" dirty="0">
                <a:latin typeface="Chianti XBd BT" panose="020C0803030509020204" pitchFamily="34" charset="0"/>
              </a:rPr>
              <a:t>»</a:t>
            </a:r>
            <a:endParaRPr lang="it-IT" dirty="0"/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? Preferisco stare con i miei Amici</a:t>
            </a:r>
            <a:b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</a:br>
            <a:endParaRPr lang="it-IT" dirty="0">
              <a:solidFill>
                <a:srgbClr val="C00000"/>
              </a:solidFill>
              <a:latin typeface="Chianti XBd BT" panose="020C0803030509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7"/>
          <a:stretch/>
        </p:blipFill>
        <p:spPr>
          <a:xfrm>
            <a:off x="3790906" y="140192"/>
            <a:ext cx="8042346" cy="63568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9"/>
          <a:stretch/>
        </p:blipFill>
        <p:spPr>
          <a:xfrm>
            <a:off x="168504" y="3772509"/>
            <a:ext cx="3146195" cy="2493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42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42">
        <p:fade/>
      </p:transition>
    </mc:Choice>
    <mc:Fallback xmlns="">
      <p:transition spd="med" advTm="33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095" y="288174"/>
            <a:ext cx="8336826" cy="1219200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7030A0"/>
                  </a:solidFill>
                </a:ln>
                <a:solidFill>
                  <a:srgbClr val="DEA900"/>
                </a:solidFill>
              </a:rPr>
              <a:t>4. ACCOGLIENZA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solidFill>
                  <a:srgbClr val="002060"/>
                </a:solidFill>
                <a:latin typeface="Chianti XBd BT" panose="020C0803030509020204" pitchFamily="34" charset="0"/>
              </a:rPr>
              <a:t>Dalle 8:00 ÷ alle 9:15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endParaRPr lang="it-IT" dirty="0">
              <a:latin typeface="Chianti XBd BT" panose="020C0803030509020204" pitchFamily="34" charset="0"/>
            </a:endParaRP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? QUANTI Ragazzi </a:t>
            </a:r>
            <a:br>
              <a:rPr lang="it-IT" dirty="0">
                <a:latin typeface="Chianti XBd BT" panose="020C0803030509020204" pitchFamily="34" charset="0"/>
              </a:rPr>
            </a:br>
            <a:r>
              <a:rPr lang="it-IT" dirty="0">
                <a:latin typeface="Chianti XBd BT" panose="020C0803030509020204" pitchFamily="34" charset="0"/>
              </a:rPr>
              <a:t>si sentono accolti da me</a:t>
            </a:r>
            <a:endParaRPr lang="it-IT" dirty="0"/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/>
              <a:t>? Quanti Ragazzi mi vengono a salutare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/>
              <a:t>? </a:t>
            </a:r>
            <a:r>
              <a:rPr lang="it-IT" dirty="0">
                <a:latin typeface="Chianti XBd BT" panose="020C0803030509020204" pitchFamily="34" charset="0"/>
              </a:rPr>
              <a:t>Quanti Ragazzi saluto </a:t>
            </a:r>
            <a:br>
              <a:rPr lang="it-IT" dirty="0">
                <a:latin typeface="Chianti XBd BT" panose="020C0803030509020204" pitchFamily="34" charset="0"/>
              </a:rPr>
            </a:br>
            <a:r>
              <a:rPr lang="it-IT" dirty="0">
                <a:latin typeface="Chianti XBd BT" panose="020C0803030509020204" pitchFamily="34" charset="0"/>
              </a:rPr>
              <a:t>e chiamo per nome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? Preferisco stare con i miei Amici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4063"/>
          <a:stretch/>
        </p:blipFill>
        <p:spPr>
          <a:xfrm>
            <a:off x="3514311" y="476095"/>
            <a:ext cx="8636970" cy="59058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/>
          <a:stretch/>
        </p:blipFill>
        <p:spPr>
          <a:xfrm>
            <a:off x="130695" y="3905384"/>
            <a:ext cx="3111222" cy="2476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42">
        <p:fade/>
      </p:transition>
    </mc:Choice>
    <mc:Fallback xmlns="">
      <p:transition spd="med" advTm="33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095" y="288174"/>
            <a:ext cx="8336826" cy="1219200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7030A0"/>
                  </a:solidFill>
                </a:ln>
                <a:solidFill>
                  <a:srgbClr val="DEA900"/>
                </a:solidFill>
              </a:rPr>
              <a:t>5. Durante i GIOCHI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? Sono di aiuto a spronare</a:t>
            </a:r>
            <a:endParaRPr lang="it-IT" dirty="0"/>
          </a:p>
          <a:p>
            <a:r>
              <a:rPr lang="it-IT" dirty="0">
                <a:latin typeface="Chianti XBd BT" panose="020C0803030509020204" pitchFamily="34" charset="0"/>
              </a:rPr>
              <a:t>? Sono di aiuto </a:t>
            </a:r>
            <a:br>
              <a:rPr lang="it-IT" dirty="0">
                <a:latin typeface="Chianti XBd BT" panose="020C0803030509020204" pitchFamily="34" charset="0"/>
              </a:rPr>
            </a:br>
            <a:r>
              <a:rPr lang="it-IT" dirty="0">
                <a:latin typeface="Chianti XBd BT" panose="020C0803030509020204" pitchFamily="34" charset="0"/>
              </a:rPr>
              <a:t>   a controllare chi non gioca</a:t>
            </a:r>
            <a:endParaRPr lang="it-IT" dirty="0"/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/>
              <a:t>? </a:t>
            </a:r>
            <a:r>
              <a:rPr lang="it-IT" dirty="0">
                <a:latin typeface="Chianti XBd BT" panose="020C0803030509020204" pitchFamily="34" charset="0"/>
              </a:rPr>
              <a:t>Raccolgo i «dispersi»</a:t>
            </a:r>
          </a:p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? Mi isolo con i miei Amici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95" y="362089"/>
            <a:ext cx="8636970" cy="57579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" y="4106570"/>
            <a:ext cx="3111222" cy="2074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8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42">
        <p:fade/>
      </p:transition>
    </mc:Choice>
    <mc:Fallback xmlns="">
      <p:transition spd="med" advTm="33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interni, tavolo&#10;&#10;Descrizione generata con affidabilità elevata">
            <a:extLst>
              <a:ext uri="{FF2B5EF4-FFF2-40B4-BE49-F238E27FC236}">
                <a16:creationId xmlns:a16="http://schemas.microsoft.com/office/drawing/2014/main" id="{18DF90EF-B556-49A1-AC00-4237D3F38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25" y="2318595"/>
            <a:ext cx="1110740" cy="11014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E8D5D6-CE02-40FC-8B34-5280D2098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359221"/>
            <a:ext cx="3480956" cy="2977685"/>
          </a:xfrm>
          <a:prstGeom prst="rect">
            <a:avLst/>
          </a:prstGeom>
        </p:spPr>
      </p:pic>
      <p:pic>
        <p:nvPicPr>
          <p:cNvPr id="6" name="Immagine 5" descr="Immagine che contiene torta&#10;&#10;Descrizione generata con affidabilità molto elevata">
            <a:extLst>
              <a:ext uri="{FF2B5EF4-FFF2-40B4-BE49-F238E27FC236}">
                <a16:creationId xmlns:a16="http://schemas.microsoft.com/office/drawing/2014/main" id="{58783DA4-06E2-45FF-8C61-A900C74D4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06" y="176645"/>
            <a:ext cx="2650170" cy="24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82">
        <p:fade/>
      </p:transition>
    </mc:Choice>
    <mc:Fallback xmlns="">
      <p:transition spd="med" advTm="14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4|4.4|4.7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4|4.4|4.7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4|4.4|4.7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4|4.4|4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4|4.4|4.7|3.1"/>
</p:tagLst>
</file>

<file path=ppt/theme/theme1.xml><?xml version="1.0" encoding="utf-8"?>
<a:theme xmlns:a="http://schemas.openxmlformats.org/drawingml/2006/main" name="Conchiglie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334_TF02895255.potx" id="{C7634548-6A39-4958-B025-EB4FD1FC2B8F}" vid="{CC899F21-B194-464A-9696-978171E84668}"/>
    </a:ext>
  </a:extLst>
</a:theme>
</file>

<file path=ppt/theme/theme2.xml><?xml version="1.0" encoding="utf-8"?>
<a:theme xmlns:a="http://schemas.openxmlformats.org/drawingml/2006/main" name="1_Conchiglie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334_TF02895255.potx" id="{C7634548-6A39-4958-B025-EB4FD1FC2B8F}" vid="{CC899F21-B194-464A-9696-978171E84668}"/>
    </a:ext>
  </a:extLst>
</a:theme>
</file>

<file path=ppt/theme/theme3.xml><?xml version="1.0" encoding="utf-8"?>
<a:theme xmlns:a="http://schemas.openxmlformats.org/drawingml/2006/main" name="Tema di Offic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838</TotalTime>
  <Words>205</Words>
  <Application>Microsoft Office PowerPoint</Application>
  <PresentationFormat>Widescreen</PresentationFormat>
  <Paragraphs>31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</vt:i4>
      </vt:variant>
    </vt:vector>
  </HeadingPairs>
  <TitlesOfParts>
    <vt:vector size="16" baseType="lpstr">
      <vt:lpstr>Arial</vt:lpstr>
      <vt:lpstr>Chianti Win95BT</vt:lpstr>
      <vt:lpstr>Chianti XBd BT</vt:lpstr>
      <vt:lpstr>Chianti XBd OSF BT</vt:lpstr>
      <vt:lpstr>Copperplate Gothic Bold</vt:lpstr>
      <vt:lpstr>Corbel</vt:lpstr>
      <vt:lpstr>Wingdings</vt:lpstr>
      <vt:lpstr>Conchiglie 16x9</vt:lpstr>
      <vt:lpstr>1_Conchiglie 16x9</vt:lpstr>
      <vt:lpstr>AUTO_VALUTAZIONE estate ragazzi 20…(18)</vt:lpstr>
      <vt:lpstr>1. CORTILE</vt:lpstr>
      <vt:lpstr>2. LABORATORIO</vt:lpstr>
      <vt:lpstr>3. NEL GRUPPO</vt:lpstr>
      <vt:lpstr>4. ACCOGLIENZA</vt:lpstr>
      <vt:lpstr>5. Durante i GIOCHI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titolo</dc:title>
  <dc:creator>pasquale granata</dc:creator>
  <cp:lastModifiedBy>pasquale granata</cp:lastModifiedBy>
  <cp:revision>62</cp:revision>
  <dcterms:created xsi:type="dcterms:W3CDTF">2018-03-19T09:34:40Z</dcterms:created>
  <dcterms:modified xsi:type="dcterms:W3CDTF">2020-01-20T11:14:25Z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